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</p:sldMasterIdLst>
  <p:notesMasterIdLst>
    <p:notesMasterId r:id="rId14"/>
  </p:notesMasterIdLst>
  <p:sldIdLst>
    <p:sldId id="320" r:id="rId3"/>
    <p:sldId id="258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8285E"/>
    <a:srgbClr val="0A3C90"/>
    <a:srgbClr val="0066FF"/>
    <a:srgbClr val="000099"/>
    <a:srgbClr val="0099CC"/>
    <a:srgbClr val="0000FF"/>
    <a:srgbClr val="0000CC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9" d="100"/>
          <a:sy n="79" d="100"/>
        </p:scale>
        <p:origin x="-504" y="2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957A-5E69-444F-B544-9592E781F2C6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FE65-119A-4816-92BA-489875896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0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5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755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54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19955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262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4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878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88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23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44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C0EA-AF1C-49C7-A35D-CE356995568C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682E-06A4-4F0E-A723-85794D032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5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9C1-2A1D-450E-A9D4-524B0032F367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39B98-8A7B-4964-9774-1CD0202F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0BA7-4A78-4556-A8EF-5651C5B8D27D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B32C-29B4-4CCF-BD19-5F0046F6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9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1A80-280C-411B-96E8-EBE8F721996E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60E0A-8674-4507-985D-218FFF79E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1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C2715-646D-4D11-A56D-D23DCEE45608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CF3C5-B30B-490F-A232-30FD42FF9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DBE3-9822-494F-95C0-CC273FBB8326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35B5-22EA-43AA-B7E9-ED4DAFB8A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3AB70-598B-43DF-8A2A-5EDC317B320B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D9D2-D2B0-4E06-B85F-CC2F18AF3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272-17D9-4E33-B42E-1F8CD374D7D4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A545-FC37-4080-A8D2-EDE9A6689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4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F3429-F932-4E7E-AB95-355D23D2F26C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1BB8-6933-4CF7-8137-B4117BF04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4381D-4F6A-47E3-941D-4C45DE515534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031E-7F69-4AB5-9C80-22282E50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F0272-493C-4EBC-A2F7-86F2FA8F7647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49F6F-A576-4A77-A41C-354660605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26"/>
            </a:lvl1pPr>
            <a:lvl2pPr marL="500048" indent="0" algn="ctr">
              <a:buNone/>
              <a:defRPr sz="2187"/>
            </a:lvl2pPr>
            <a:lvl3pPr marL="1000096" indent="0" algn="ctr">
              <a:buNone/>
              <a:defRPr sz="1970"/>
            </a:lvl3pPr>
            <a:lvl4pPr marL="1500139" indent="0" algn="ctr">
              <a:buNone/>
              <a:defRPr sz="1750"/>
            </a:lvl4pPr>
            <a:lvl5pPr marL="2000189" indent="0" algn="ctr">
              <a:buNone/>
              <a:defRPr sz="1750"/>
            </a:lvl5pPr>
            <a:lvl6pPr marL="2500233" indent="0" algn="ctr">
              <a:buNone/>
              <a:defRPr sz="1750"/>
            </a:lvl6pPr>
            <a:lvl7pPr marL="3000280" indent="0" algn="ctr">
              <a:buNone/>
              <a:defRPr sz="1750"/>
            </a:lvl7pPr>
            <a:lvl8pPr marL="3500325" indent="0" algn="ctr">
              <a:buNone/>
              <a:defRPr sz="1750"/>
            </a:lvl8pPr>
            <a:lvl9pPr marL="4000374" indent="0" algn="ctr">
              <a:buNone/>
              <a:defRPr sz="175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2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B5C08A1-7713-47CE-97B4-863D833656A0}" type="datetimeFigureOut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11/07/2023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5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8504" y="6356378"/>
            <a:ext cx="495302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D3C9449-514E-4F2F-BDF6-E5528CC1E8B5}" type="slidenum">
              <a:rPr lang="id-ID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872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1"/>
            <a:ext cx="2743200" cy="366183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defTabSz="1219170" eaLnBrk="1" hangingPunct="1">
              <a:buFont typeface="Arial" panose="020B0604020202020204" pitchFamily="34" charset="0"/>
              <a:buNone/>
              <a:defRPr>
                <a:latin typeface="+mn-lt"/>
                <a:ea typeface="宋体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AC394-BC7E-46DE-9298-F1E194B8BF6E}" type="datetime1">
              <a:rPr lang="zh-CN" altLang="en-US">
                <a:solidFill>
                  <a:srgbClr val="4B4D4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2023/7/11</a:t>
            </a:fld>
            <a:endParaRPr lang="zh-CN" altLang="en-US">
              <a:solidFill>
                <a:srgbClr val="4B4D4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zh-CN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>
            <a:lvl1pPr defTabSz="1219170" fontAlgn="base">
              <a:buFont typeface="Arial" panose="020B0604020202020204" pitchFamily="34" charset="0"/>
              <a:buNone/>
              <a:defRPr noProof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EF3D62E-5CD7-4F7F-8888-54F689243974}" type="slidenum">
              <a:rPr lang="zh-CN" altLang="en-US">
                <a:solidFill>
                  <a:srgbClr val="4B4D4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zh-CN" altLang="en-US" sz="2400">
              <a:solidFill>
                <a:srgbClr val="4B4D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9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8" y="825951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628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ny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45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10287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36068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61849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8763000" y="1485900"/>
            <a:ext cx="2489200" cy="2576848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7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empty_p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2921000" y="266700"/>
            <a:ext cx="6350000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7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2451" y="837239"/>
            <a:ext cx="34671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2133" b="1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1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762048" y="-71462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952465" y="1785938"/>
            <a:ext cx="6096009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7239000" y="1785939"/>
            <a:ext cx="4286251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94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1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857299" y="-24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952500" y="1857375"/>
            <a:ext cx="53340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6667500" y="1857375"/>
            <a:ext cx="495300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78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571462" y="171448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3428981" y="1714489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571461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3428982" y="3857628"/>
            <a:ext cx="2762271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1047800" y="-16"/>
            <a:ext cx="109728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6381752" y="1714501"/>
            <a:ext cx="5048249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8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666751" y="1143001"/>
            <a:ext cx="10858500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767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1238301" y="5143512"/>
            <a:ext cx="109728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176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 userDrawn="1"/>
        </p:nvSpPr>
        <p:spPr>
          <a:xfrm>
            <a:off x="609600" y="1176867"/>
            <a:ext cx="10941051" cy="4540251"/>
          </a:xfrm>
          <a:prstGeom prst="rect">
            <a:avLst/>
          </a:prstGeom>
          <a:solidFill>
            <a:schemeClr val="bg1">
              <a:alpha val="70000"/>
            </a:schemeClr>
          </a:solidFill>
          <a:ln w="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24985" y="1449918"/>
            <a:ext cx="10342033" cy="3958167"/>
          </a:xfrm>
          <a:prstGeom prst="rect">
            <a:avLst/>
          </a:prstGeom>
          <a:solidFill>
            <a:srgbClr val="40404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6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46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0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3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C3B-9C40-4747-99BC-02B56B06BC71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DD7-13A8-43EA-9670-CCB4BFFA9E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30FC52-EFE3-48F9-B1C7-80210C62BC5C}" type="datetimeFigureOut">
              <a:rPr lang="ru-RU"/>
              <a:pPr>
                <a:defRPr/>
              </a:pPr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641E55-E1C1-4468-82B9-2BB50AEDA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8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6" r:id="rId12"/>
    <p:sldLayoutId id="2147483707" r:id="rId13"/>
    <p:sldLayoutId id="2147483708" r:id="rId14"/>
    <p:sldLayoutId id="2147483709" r:id="rId15"/>
    <p:sldLayoutId id="2147483673" r:id="rId16"/>
    <p:sldLayoutId id="2147483674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6" r:id="rId25"/>
    <p:sldLayoutId id="2147483687" r:id="rId26"/>
    <p:sldLayoutId id="2147483688" r:id="rId27"/>
    <p:sldLayoutId id="2147483690" r:id="rId28"/>
  </p:sldLayoutIdLst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630488" y="577850"/>
            <a:ext cx="9040812" cy="120967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ДЕМОГРАФИЧЕСКАЯ </a:t>
            </a: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БЕЗОПАСНОСТЬ – </a:t>
            </a:r>
            <a: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ОСНОВА ПРОЦВЕТАНИЯ ОБЩЕСТВА, </a:t>
            </a:r>
            <a: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dirty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>
                <a:solidFill>
                  <a:srgbClr val="000066"/>
                </a:solidFill>
                <a:latin typeface="Arial Black" panose="020B0A04020102020204" pitchFamily="34" charset="0"/>
              </a:rPr>
              <a:t>ГЛАВНОЕ УСЛОВИЕ </a:t>
            </a: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/>
            </a:r>
            <a:b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</a:br>
            <a:r>
              <a:rPr lang="ru-RU" sz="2950" b="1" dirty="0" smtClean="0">
                <a:solidFill>
                  <a:srgbClr val="000066"/>
                </a:solidFill>
                <a:latin typeface="Arial Black" panose="020B0A04020102020204" pitchFamily="34" charset="0"/>
              </a:rPr>
              <a:t>РАЗВИТИЯ ГОСУДАРСТВА</a:t>
            </a: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sz="29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единый день </a:t>
            </a:r>
            <a:b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информирования населения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июль 2023 г.</a:t>
            </a: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0486" y="1124200"/>
            <a:ext cx="12014366" cy="2741176"/>
            <a:chOff x="2853608" y="419696"/>
            <a:chExt cx="5712474" cy="2196105"/>
          </a:xfrm>
        </p:grpSpPr>
        <p:sp>
          <p:nvSpPr>
            <p:cNvPr id="7" name="任意多边形 6"/>
            <p:cNvSpPr/>
            <p:nvPr/>
          </p:nvSpPr>
          <p:spPr>
            <a:xfrm>
              <a:off x="2853608" y="455231"/>
              <a:ext cx="5555860" cy="2113892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8" name="文本框 15"/>
            <p:cNvSpPr txBox="1"/>
            <p:nvPr/>
          </p:nvSpPr>
          <p:spPr>
            <a:xfrm>
              <a:off x="3066812" y="419696"/>
              <a:ext cx="5499270" cy="2196105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rgbClr val="000066"/>
                  </a:solidFill>
                  <a:latin typeface="Impact" panose="020B0806030902050204" pitchFamily="34" charset="0"/>
                </a:rPr>
                <a:t>Направления в области охраны здоровья и демографической безопасности: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разработка мер по укреплению репродуктивного здоровья, формированию культуры здорового образа жизни и здоровьесбережения;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совершенствование системы поддержки семей с детьми, улучшение условий их жизнедеятельности, укрепление института семьи;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развитие амбулаторно-поликлинической службы;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переход от постатейного финансирования организаций здравоохранения к системе финансирования на основе достигнутых результатов;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внедрение национальной системы медицинской аккредитации организаций здравоохранения;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500" dirty="0">
                  <a:solidFill>
                    <a:srgbClr val="000066"/>
                  </a:solidFill>
                  <a:latin typeface="Impact" panose="020B0806030902050204" pitchFamily="34" charset="0"/>
                </a:rPr>
                <a:t>развитие здравоохранения регионов, в том числе межрегиональных и межрайонных центров</a:t>
              </a:r>
            </a:p>
          </p:txBody>
        </p:sp>
      </p:grpSp>
      <p:sp>
        <p:nvSpPr>
          <p:cNvPr id="27" name="矩形 259"/>
          <p:cNvSpPr>
            <a:spLocks noChangeArrowheads="1"/>
          </p:cNvSpPr>
          <p:nvPr/>
        </p:nvSpPr>
        <p:spPr bwMode="auto">
          <a:xfrm>
            <a:off x="360485" y="216706"/>
            <a:ext cx="11831515" cy="7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2060"/>
                </a:solidFill>
                <a:latin typeface="Impact" panose="020B0806030902050204" pitchFamily="34" charset="0"/>
              </a:rPr>
              <a:t>Основные </a:t>
            </a:r>
            <a:r>
              <a:rPr lang="ru-RU" sz="26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направления совершенствования </a:t>
            </a:r>
            <a:endParaRPr lang="ru-RU" sz="2600" b="1" spc="120" dirty="0" smtClean="0">
              <a:solidFill>
                <a:srgbClr val="002060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2200"/>
              </a:lnSpc>
              <a:buNone/>
            </a:pPr>
            <a:r>
              <a:rPr lang="ru-RU" sz="2600" b="1" spc="120" dirty="0" smtClean="0">
                <a:solidFill>
                  <a:srgbClr val="002060"/>
                </a:solidFill>
                <a:latin typeface="Impact" panose="020B0806030902050204" pitchFamily="34" charset="0"/>
              </a:rPr>
              <a:t>демографической </a:t>
            </a:r>
            <a:r>
              <a:rPr lang="ru-RU" sz="26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политики Республики Беларусь</a:t>
            </a:r>
            <a:endParaRPr lang="ru-RU" sz="2600" spc="12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grpSp>
        <p:nvGrpSpPr>
          <p:cNvPr id="30" name="组合 4"/>
          <p:cNvGrpSpPr/>
          <p:nvPr/>
        </p:nvGrpSpPr>
        <p:grpSpPr>
          <a:xfrm>
            <a:off x="360484" y="4002206"/>
            <a:ext cx="11684979" cy="2618402"/>
            <a:chOff x="3150058" y="1015336"/>
            <a:chExt cx="4834454" cy="804410"/>
          </a:xfrm>
        </p:grpSpPr>
        <p:sp>
          <p:nvSpPr>
            <p:cNvPr id="31" name="任意多边形 6"/>
            <p:cNvSpPr/>
            <p:nvPr/>
          </p:nvSpPr>
          <p:spPr>
            <a:xfrm>
              <a:off x="3150058" y="1015336"/>
              <a:ext cx="4834454" cy="804410"/>
            </a:xfrm>
            <a:prstGeom prst="round2DiagRect">
              <a:avLst/>
            </a:prstGeom>
            <a:solidFill>
              <a:srgbClr val="FFFFFF"/>
            </a:solidFill>
            <a:ln w="19050">
              <a:solidFill>
                <a:srgbClr val="DDDDDD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3" name="文本框 15"/>
            <p:cNvSpPr txBox="1"/>
            <p:nvPr/>
          </p:nvSpPr>
          <p:spPr>
            <a:xfrm>
              <a:off x="3150058" y="1054200"/>
              <a:ext cx="4834454" cy="156918"/>
            </a:xfrm>
            <a:prstGeom prst="round2Diag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400" dirty="0">
                <a:solidFill>
                  <a:srgbClr val="000066"/>
                </a:solidFill>
                <a:latin typeface="Impact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87973" y="4371633"/>
            <a:ext cx="11429999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Направления деятельности организаций системы здравоохранения: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охрана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и восстановление репродуктивного здоровья населения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, в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том числе увеличение объемов оказания медицинской помощи по лечению бесплодия с использованием современных вспомогательных репродуктивных технологий;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проведение комплексной пренатальной (дородовой) диагностики;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развитие фетальной и неонатальной хирургии – инновационных направлений оказания медицинской помощи внутриутробно;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внедрение новых технологий неонатального скрининга как основы раннего выявления и профилактики наследственной 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патологии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и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  <a:ea typeface="Times New Roman" panose="02020603050405020304" pitchFamily="18" charset="0"/>
              </a:rPr>
              <a:t> др.</a:t>
            </a:r>
            <a:endParaRPr lang="ru-RU" sz="1500" dirty="0">
              <a:solidFill>
                <a:srgbClr val="000066"/>
              </a:solidFill>
              <a:effectLst/>
              <a:latin typeface="Impact" panose="020B080603090205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9031" y="987427"/>
            <a:ext cx="8423564" cy="47243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Без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здоровой нации никакой экономики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не будет... Без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дисциплины, без готовности правильно реагировать на современные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вызовы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не будет реального суверенитета </a:t>
            </a: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3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 </a:t>
            </a:r>
            <a:r>
              <a:rPr lang="ru-RU" sz="2600" b="1" spc="130" dirty="0">
                <a:solidFill>
                  <a:srgbClr val="000066"/>
                </a:solidFill>
                <a:latin typeface="Impact" panose="020B0806030902050204" pitchFamily="34" charset="0"/>
              </a:rPr>
              <a:t>независимости.</a:t>
            </a:r>
          </a:p>
          <a:p>
            <a:pPr algn="r"/>
            <a:endParaRPr lang="ru-RU" sz="2300" b="1" spc="11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Из выступления </a:t>
            </a: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Президента </a:t>
            </a:r>
            <a:r>
              <a:rPr lang="ru-RU" sz="2300" b="1" spc="120" dirty="0">
                <a:latin typeface="Impact" panose="020B0806030902050204" pitchFamily="34" charset="0"/>
              </a:rPr>
              <a:t>Республики Беларусь </a:t>
            </a:r>
            <a:endParaRPr lang="ru-RU" sz="2300" b="1" spc="12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А.Г.Лукашенко на </a:t>
            </a:r>
            <a:r>
              <a:rPr lang="ru-RU" sz="2300" b="1" spc="120" dirty="0">
                <a:latin typeface="Impact" panose="020B0806030902050204" pitchFamily="34" charset="0"/>
              </a:rPr>
              <a:t>совещании </a:t>
            </a:r>
            <a:endParaRPr lang="ru-RU" sz="2300" b="1" spc="120" dirty="0" smtClean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по </a:t>
            </a:r>
            <a:r>
              <a:rPr lang="ru-RU" sz="2300" b="1" spc="120" dirty="0">
                <a:latin typeface="Impact" panose="020B0806030902050204" pitchFamily="34" charset="0"/>
              </a:rPr>
              <a:t>актуальным </a:t>
            </a:r>
            <a:r>
              <a:rPr lang="ru-RU" sz="2300" b="1" spc="120" dirty="0" smtClean="0">
                <a:latin typeface="Impact" panose="020B0806030902050204" pitchFamily="34" charset="0"/>
              </a:rPr>
              <a:t>вопросам здравоохранения </a:t>
            </a:r>
            <a:endParaRPr lang="ru-RU" sz="2300" b="1" spc="120" dirty="0">
              <a:latin typeface="Impact" panose="020B0806030902050204" pitchFamily="34" charset="0"/>
            </a:endParaRPr>
          </a:p>
          <a:p>
            <a:pPr algn="r"/>
            <a:r>
              <a:rPr lang="ru-RU" sz="2000" b="1" spc="120" dirty="0">
                <a:latin typeface="Impact" panose="020B0806030902050204" pitchFamily="34" charset="0"/>
              </a:rPr>
              <a:t>23 мая 2023 г</a:t>
            </a:r>
            <a:r>
              <a:rPr lang="ru-RU" sz="2000" b="1" spc="120" dirty="0" smtClean="0">
                <a:latin typeface="Impact" panose="020B0806030902050204" pitchFamily="34" charset="0"/>
              </a:rPr>
              <a:t>.</a:t>
            </a:r>
            <a:r>
              <a:rPr lang="ru-RU" altLang="zh-CN" sz="3600" spc="120" dirty="0" smtClean="0">
                <a:solidFill>
                  <a:srgbClr val="00006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3600" spc="120" dirty="0">
              <a:solidFill>
                <a:srgbClr val="000066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6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2669" y="338932"/>
            <a:ext cx="8643549" cy="6232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	</a:t>
            </a:r>
          </a:p>
          <a:p>
            <a:pPr marL="360000" algn="just"/>
            <a:r>
              <a:rPr lang="ru-RU" sz="2800" b="1" i="1" dirty="0" smtClean="0">
                <a:solidFill>
                  <a:srgbClr val="000066"/>
                </a:solidFill>
                <a:latin typeface="Monotype Corsiva" panose="03010101010201010101" pitchFamily="66" charset="0"/>
              </a:rPr>
              <a:t>	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Здоровье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детей – вопрос демографической безопасности, без чего нет смысла думать 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о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завтрашнем 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дне. . . </a:t>
            </a:r>
          </a:p>
          <a:p>
            <a:pPr marL="360000" algn="just"/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Чтобы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крепко стоять на своей земле, нас, белорусов, должно быть значительно больше – это важнейшее условие суверенитета. </a:t>
            </a:r>
          </a:p>
          <a:p>
            <a:pPr marL="360000" algn="just"/>
            <a:r>
              <a:rPr lang="ru-RU" sz="26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И </a:t>
            </a:r>
            <a:r>
              <a:rPr lang="ru-RU" sz="26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государство делает много, чтобы обеспечить для этого соответствующие условия. </a:t>
            </a:r>
            <a:endParaRPr lang="ru-RU" sz="2600" b="1" spc="12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algn="just"/>
            <a:endParaRPr lang="ru-RU" sz="2000" b="1" dirty="0" smtClean="0">
              <a:latin typeface="Impact" panose="020B0806030902050204" pitchFamily="34" charset="0"/>
            </a:endParaRPr>
          </a:p>
          <a:p>
            <a:pPr algn="just"/>
            <a:endParaRPr lang="ru-RU" sz="2000" b="1" i="1" dirty="0">
              <a:latin typeface="Monotype Corsiva" panose="03010101010201010101" pitchFamily="66" charset="0"/>
            </a:endParaRPr>
          </a:p>
          <a:p>
            <a:pPr algn="r"/>
            <a:r>
              <a:rPr lang="ru-RU" b="1" dirty="0" smtClean="0">
                <a:latin typeface="Monotype Corsiva" panose="03010101010201010101" pitchFamily="66" charset="0"/>
              </a:rPr>
              <a:t>	</a:t>
            </a:r>
            <a:r>
              <a:rPr lang="ru-RU" sz="2300" b="1" spc="120" dirty="0" smtClean="0">
                <a:latin typeface="Impact" panose="020B0806030902050204" pitchFamily="34" charset="0"/>
              </a:rPr>
              <a:t>Из </a:t>
            </a:r>
            <a:r>
              <a:rPr lang="ru-RU" sz="2300" b="1" spc="120" dirty="0">
                <a:latin typeface="Impact" panose="020B0806030902050204" pitchFamily="34" charset="0"/>
              </a:rPr>
              <a:t>выступления Главы </a:t>
            </a:r>
            <a:r>
              <a:rPr lang="ru-RU" sz="2300" b="1" spc="120" dirty="0" smtClean="0">
                <a:latin typeface="Impact" panose="020B0806030902050204" pitchFamily="34" charset="0"/>
              </a:rPr>
              <a:t>государства А.Г.Лукашенко </a:t>
            </a:r>
            <a:br>
              <a:rPr lang="ru-RU" sz="2300" b="1" spc="120" dirty="0" smtClean="0">
                <a:latin typeface="Impact" panose="020B0806030902050204" pitchFamily="34" charset="0"/>
              </a:rPr>
            </a:br>
            <a:r>
              <a:rPr lang="ru-RU" sz="2300" b="1" spc="120" dirty="0" smtClean="0">
                <a:latin typeface="Impact" panose="020B0806030902050204" pitchFamily="34" charset="0"/>
              </a:rPr>
              <a:t>с  Посланием </a:t>
            </a:r>
            <a:r>
              <a:rPr lang="ru-RU" sz="2300" b="1" spc="120" dirty="0">
                <a:latin typeface="Impact" panose="020B0806030902050204" pitchFamily="34" charset="0"/>
              </a:rPr>
              <a:t>белорусскому народу </a:t>
            </a:r>
            <a:r>
              <a:rPr lang="ru-RU" sz="2300" b="1" spc="120" dirty="0" smtClean="0">
                <a:latin typeface="Impact" panose="020B0806030902050204" pitchFamily="34" charset="0"/>
              </a:rPr>
              <a:t/>
            </a:r>
            <a:br>
              <a:rPr lang="ru-RU" sz="2300" b="1" spc="120" dirty="0" smtClean="0">
                <a:latin typeface="Impact" panose="020B0806030902050204" pitchFamily="34" charset="0"/>
              </a:rPr>
            </a:br>
            <a:r>
              <a:rPr lang="ru-RU" sz="2300" b="1" spc="120" dirty="0" smtClean="0">
                <a:latin typeface="Impact" panose="020B0806030902050204" pitchFamily="34" charset="0"/>
              </a:rPr>
              <a:t>и </a:t>
            </a:r>
            <a:r>
              <a:rPr lang="ru-RU" sz="2300" b="1" spc="120" dirty="0">
                <a:latin typeface="Impact" panose="020B0806030902050204" pitchFamily="34" charset="0"/>
              </a:rPr>
              <a:t>Национальному собранию Республики Беларусь </a:t>
            </a:r>
            <a:endParaRPr lang="ru-RU" sz="2300" spc="120" dirty="0">
              <a:latin typeface="Impact" panose="020B0806030902050204" pitchFamily="34" charset="0"/>
            </a:endParaRPr>
          </a:p>
          <a:p>
            <a:pPr algn="r"/>
            <a:r>
              <a:rPr lang="ru-RU" sz="2300" b="1" spc="120" dirty="0" smtClean="0">
                <a:latin typeface="Impact" panose="020B0806030902050204" pitchFamily="34" charset="0"/>
              </a:rPr>
              <a:t>	</a:t>
            </a:r>
            <a:r>
              <a:rPr lang="ru-RU" sz="2000" b="1" spc="120" dirty="0" smtClean="0">
                <a:latin typeface="Impact" panose="020B0806030902050204" pitchFamily="34" charset="0"/>
              </a:rPr>
              <a:t>30 </a:t>
            </a:r>
            <a:r>
              <a:rPr lang="ru-RU" sz="2000" b="1" spc="120" dirty="0">
                <a:latin typeface="Impact" panose="020B0806030902050204" pitchFamily="34" charset="0"/>
              </a:rPr>
              <a:t>марта 2023 г</a:t>
            </a:r>
            <a:r>
              <a:rPr lang="ru-RU" sz="2000" b="1" spc="120" dirty="0" smtClean="0">
                <a:latin typeface="Impact" panose="020B0806030902050204" pitchFamily="34" charset="0"/>
              </a:rPr>
              <a:t>.</a:t>
            </a:r>
            <a:r>
              <a:rPr lang="ru-RU" altLang="zh-CN" sz="3600" spc="120" dirty="0" smtClean="0">
                <a:solidFill>
                  <a:srgbClr val="000066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endParaRPr lang="en-US" altLang="zh-CN" sz="3600" spc="120" dirty="0">
              <a:solidFill>
                <a:srgbClr val="000066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93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887476" y="598894"/>
            <a:ext cx="1141210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10" dirty="0">
                <a:solidFill>
                  <a:srgbClr val="08285E"/>
                </a:solidFill>
                <a:latin typeface="Impact" panose="020B0806030902050204" pitchFamily="34" charset="0"/>
              </a:rPr>
              <a:t>1. Демографическая безопасность – важнейшая составляющая национальной безопасности Республики </a:t>
            </a:r>
            <a:r>
              <a:rPr lang="ru-RU" sz="2900" b="1" spc="110" dirty="0" smtClean="0">
                <a:solidFill>
                  <a:srgbClr val="08285E"/>
                </a:solidFill>
                <a:latin typeface="Impact" panose="020B0806030902050204" pitchFamily="34" charset="0"/>
              </a:rPr>
              <a:t>Беларусь</a:t>
            </a:r>
            <a:endParaRPr kumimoji="0" lang="ru-RU" altLang="zh-CN" sz="2900" b="0" i="0" u="none" strike="noStrike" kern="1200" cap="all" spc="110" normalizeH="0" noProof="0" dirty="0">
              <a:ln>
                <a:noFill/>
              </a:ln>
              <a:solidFill>
                <a:srgbClr val="08285E"/>
              </a:solidFill>
              <a:effectLst/>
              <a:uLnTx/>
              <a:uFillTx/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1937467" y="1583779"/>
            <a:ext cx="9312119" cy="11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5457" y="2775388"/>
            <a:ext cx="11015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о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сновные национальные интересы в демографической сфере;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1359" y="3607146"/>
            <a:ext cx="110151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внутренние источники угроз национальной безопасности в демографической сфере;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85457" y="4397075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о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сновной внешний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источник угроз национальной безопасности в демографической сфере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7261" y="5158978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основные направления нейтрализации внутренних источников угроз в демографической сфере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2725838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355251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4353740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5" y="5109428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412656" y="588110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8652" y="5930657"/>
            <a:ext cx="110433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важнейшие направления защиты от внешних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угроз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в демографической сфере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8652" y="1710702"/>
            <a:ext cx="110378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pc="12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с учетом проекта </a:t>
            </a:r>
            <a:r>
              <a:rPr lang="ru-RU" spc="120" dirty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новой Концепции национальной безопасности Республики Беларусь</a:t>
            </a:r>
          </a:p>
        </p:txBody>
      </p:sp>
    </p:spTree>
    <p:extLst>
      <p:ext uri="{BB962C8B-B14F-4D97-AF65-F5344CB8AC3E}">
        <p14:creationId xmlns:p14="http://schemas.microsoft.com/office/powerpoint/2010/main" val="10434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488141" y="598894"/>
            <a:ext cx="10703859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  <a:defRPr/>
            </a:pPr>
            <a:r>
              <a:rPr lang="ru-RU" sz="2900" b="1" spc="120" dirty="0">
                <a:solidFill>
                  <a:srgbClr val="08285E"/>
                </a:solidFill>
                <a:latin typeface="Impact" panose="020B0806030902050204" pitchFamily="34" charset="0"/>
              </a:rPr>
              <a:t>2</a:t>
            </a:r>
            <a:r>
              <a:rPr lang="ru-RU" sz="2900" b="1" spc="120" dirty="0" smtClean="0">
                <a:solidFill>
                  <a:srgbClr val="08285E"/>
                </a:solidFill>
                <a:latin typeface="Impact" panose="020B0806030902050204" pitchFamily="34" charset="0"/>
              </a:rPr>
              <a:t>.</a:t>
            </a:r>
            <a:r>
              <a:rPr lang="ru-RU" sz="2900" b="1" spc="120" dirty="0">
                <a:solidFill>
                  <a:srgbClr val="08285E"/>
                </a:solidFill>
                <a:latin typeface="Impact" panose="020B0806030902050204" pitchFamily="34" charset="0"/>
              </a:rPr>
              <a:t> </a:t>
            </a:r>
            <a:r>
              <a:rPr lang="ru-RU" sz="2900" b="1" spc="120" dirty="0">
                <a:solidFill>
                  <a:srgbClr val="002060"/>
                </a:solidFill>
                <a:latin typeface="Impact" panose="020B0806030902050204" pitchFamily="34" charset="0"/>
              </a:rPr>
              <a:t>Динамика демографических процессов в Беларуси</a:t>
            </a:r>
            <a:endParaRPr kumimoji="0" lang="ru-RU" altLang="zh-CN" sz="2900" b="0" i="0" u="none" strike="noStrike" kern="1200" cap="all" spc="12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mpact" panose="020B080603090205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2127809" y="1258562"/>
            <a:ext cx="9312119" cy="117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259"/>
          <p:cNvSpPr>
            <a:spLocks noChangeArrowheads="1"/>
          </p:cNvSpPr>
          <p:nvPr/>
        </p:nvSpPr>
        <p:spPr bwMode="auto">
          <a:xfrm>
            <a:off x="3017126" y="725817"/>
            <a:ext cx="6464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zh-CN" sz="2800" b="0" i="0" u="none" strike="noStrike" kern="1200" cap="all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endParaRPr kumimoji="0" lang="zh-CN" altLang="en-US" sz="2400" b="0" i="0" u="none" strike="noStrike" kern="1200" cap="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7119" y="2453975"/>
            <a:ext cx="9333402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1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Негативные тенденции: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3550" y="3610715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уменьшение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числа женщин репродуктивного возраста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3550" y="4233895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неустойчивость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брачных союзов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3551" y="4797520"/>
            <a:ext cx="926054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высокая частота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искусственного прерывания беременности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892167" y="293005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892168" y="4117436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904375" y="471632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904376" y="5285914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7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904377" y="584509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53551" y="5335464"/>
            <a:ext cx="92605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рост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гинекологических заболеваний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3551" y="5873408"/>
            <a:ext cx="93412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высокий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уровень женского и мужского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бесплодия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892166" y="3553607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17119" y="3032345"/>
            <a:ext cx="93334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превышение </a:t>
            </a: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смертности над 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рождаемостью</a:t>
            </a: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  <a:ea typeface="宋体" pitchFamily="2" charset="-122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7119" y="1221051"/>
            <a:ext cx="933340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Приоритет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в сфере стимулирования рождаемости – </a:t>
            </a:r>
            <a:endParaRPr lang="ru-RU" sz="220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развитие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системы поддержки семей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акцентом на рождение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	вторых </a:t>
            </a:r>
            <a:r>
              <a:rPr lang="ru-RU" sz="2200" dirty="0">
                <a:solidFill>
                  <a:srgbClr val="000066"/>
                </a:solidFill>
                <a:latin typeface="Impact" panose="020B0806030902050204" pitchFamily="34" charset="0"/>
              </a:rPr>
              <a:t>и последующих </a:t>
            </a:r>
            <a:r>
              <a:rPr lang="ru-RU" sz="22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детей</a:t>
            </a:r>
            <a:endParaRPr lang="ru-RU" sz="220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Right Triangle 45"/>
          <p:cNvSpPr/>
          <p:nvPr/>
        </p:nvSpPr>
        <p:spPr>
          <a:xfrm rot="16200000" flipH="1">
            <a:off x="5926372" y="5399505"/>
            <a:ext cx="762767" cy="832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75580"/>
              </a:gs>
              <a:gs pos="34000">
                <a:srgbClr val="4FACFE"/>
              </a:gs>
              <a:gs pos="49138">
                <a:srgbClr val="28CFFE"/>
              </a:gs>
              <a:gs pos="100000">
                <a:srgbClr val="00F2FE"/>
              </a:gs>
            </a:gsLst>
            <a:lin ang="599999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6" name="Freeform: Shape 57"/>
          <p:cNvSpPr/>
          <p:nvPr/>
        </p:nvSpPr>
        <p:spPr>
          <a:xfrm>
            <a:off x="6077527" y="4473467"/>
            <a:ext cx="2104331" cy="10147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485">
                <a:srgbClr val="4FACFE"/>
              </a:gs>
              <a:gs pos="58102">
                <a:srgbClr val="28CFFE"/>
              </a:gs>
              <a:gs pos="100000">
                <a:srgbClr val="00F2FE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7" name="Right Triangle 60"/>
          <p:cNvSpPr/>
          <p:nvPr/>
        </p:nvSpPr>
        <p:spPr>
          <a:xfrm rot="16200000" flipH="1">
            <a:off x="6360391" y="3672194"/>
            <a:ext cx="819042" cy="783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9000">
                <a:srgbClr val="FF2A70"/>
              </a:gs>
              <a:gs pos="64999">
                <a:srgbClr val="E1359B"/>
              </a:gs>
              <a:gs pos="92000">
                <a:srgbClr val="752679"/>
              </a:gs>
            </a:gsLst>
            <a:lin ang="96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8" name="Right Triangle 61"/>
          <p:cNvSpPr/>
          <p:nvPr/>
        </p:nvSpPr>
        <p:spPr>
          <a:xfrm rot="5400000">
            <a:off x="5861215" y="4602396"/>
            <a:ext cx="879668" cy="7768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8645">
                <a:srgbClr val="2C124C"/>
              </a:gs>
              <a:gs pos="37000">
                <a:srgbClr val="6428AA"/>
              </a:gs>
              <a:gs pos="66209">
                <a:srgbClr val="863DC8"/>
              </a:gs>
              <a:gs pos="99804">
                <a:srgbClr val="A852E6"/>
              </a:gs>
            </a:gsLst>
            <a:lin ang="20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79" name="Freeform: Shape 63"/>
          <p:cNvSpPr/>
          <p:nvPr/>
        </p:nvSpPr>
        <p:spPr>
          <a:xfrm flipH="1">
            <a:off x="4806917" y="3503090"/>
            <a:ext cx="2168721" cy="1108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000C6"/>
              </a:gs>
              <a:gs pos="46532">
                <a:srgbClr val="B800C4"/>
              </a:gs>
              <a:gs pos="100000">
                <a:srgbClr val="8000C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0" name="Freeform: Shape 67"/>
          <p:cNvSpPr/>
          <p:nvPr/>
        </p:nvSpPr>
        <p:spPr>
          <a:xfrm>
            <a:off x="5993068" y="2511849"/>
            <a:ext cx="2293922" cy="953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2372">
                <a:srgbClr val="FF0040"/>
              </a:gs>
              <a:gs pos="37053">
                <a:srgbClr val="FF0071"/>
              </a:gs>
              <a:gs pos="99150">
                <a:srgbClr val="FF00A2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3" name="TextBox 52"/>
          <p:cNvSpPr txBox="1"/>
          <p:nvPr/>
        </p:nvSpPr>
        <p:spPr>
          <a:xfrm>
            <a:off x="8468025" y="4243806"/>
            <a:ext cx="3680343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Е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сли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бы позволяли материальные и другие условия, то планировали иметь одного ребенка 14,8%, двух детей – 45,5%, троих – 19,9%, четверых и больше – 5,6% респондентов</a:t>
            </a:r>
            <a:endParaRPr sz="16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sp>
        <p:nvSpPr>
          <p:cNvPr id="1893" name="TextBox 52"/>
          <p:cNvSpPr txBox="1"/>
          <p:nvPr/>
        </p:nvSpPr>
        <p:spPr>
          <a:xfrm>
            <a:off x="8423544" y="1702862"/>
            <a:ext cx="3651028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ланируют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с учетом реальных жизненных обстоятельств одного ребенка – 22,4%, двух детей – 44,6%, трех – 10,7%, четырех и больше – 2,2% (учитывая тех,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которые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уже есть)</a:t>
            </a:r>
          </a:p>
        </p:txBody>
      </p:sp>
      <p:sp>
        <p:nvSpPr>
          <p:cNvPr id="1897" name="TextBox 52"/>
          <p:cNvSpPr txBox="1"/>
          <p:nvPr/>
        </p:nvSpPr>
        <p:spPr>
          <a:xfrm>
            <a:off x="1582924" y="3134641"/>
            <a:ext cx="3457808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мнению 52,4% опрошенных, современные пары не могут иметь желаемое количество детей по причине боязни того, что не смогут обеспечить ребенка 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всем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необходимым</a:t>
            </a:r>
            <a:endParaRPr sz="16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8" name="矩形 259"/>
          <p:cNvSpPr>
            <a:spLocks noChangeArrowheads="1"/>
          </p:cNvSpPr>
          <p:nvPr/>
        </p:nvSpPr>
        <p:spPr bwMode="auto">
          <a:xfrm>
            <a:off x="376877" y="97436"/>
            <a:ext cx="11815123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Результаты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республиканского опроса, </a:t>
            </a:r>
            <a:b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проведенного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в апреле 2023 г. </a:t>
            </a: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Институтом </a:t>
            </a:r>
            <a:r>
              <a:rPr lang="ru-RU" sz="2950" dirty="0">
                <a:solidFill>
                  <a:srgbClr val="000066"/>
                </a:solidFill>
                <a:latin typeface="Impact" panose="020B0806030902050204" pitchFamily="34" charset="0"/>
              </a:rPr>
              <a:t>социологии НАН </a:t>
            </a:r>
            <a:r>
              <a:rPr lang="ru-RU" sz="2950" dirty="0" smtClean="0">
                <a:solidFill>
                  <a:srgbClr val="000066"/>
                </a:solidFill>
                <a:latin typeface="Impact" panose="020B0806030902050204" pitchFamily="34" charset="0"/>
              </a:rPr>
              <a:t>Беларуси</a:t>
            </a:r>
            <a:endParaRPr lang="ru-RU" sz="295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ight Triangle 70"/>
          <p:cNvSpPr/>
          <p:nvPr/>
        </p:nvSpPr>
        <p:spPr>
          <a:xfrm rot="5400000">
            <a:off x="5882130" y="2572804"/>
            <a:ext cx="781725" cy="832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8000">
                <a:srgbClr val="FF4740"/>
              </a:gs>
              <a:gs pos="64000">
                <a:srgbClr val="FF3847"/>
              </a:gs>
              <a:gs pos="100000">
                <a:srgbClr val="8B1F28"/>
              </a:gs>
            </a:gsLst>
            <a:lin ang="11400000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Freeform: Shape 72"/>
          <p:cNvSpPr/>
          <p:nvPr/>
        </p:nvSpPr>
        <p:spPr>
          <a:xfrm flipH="1">
            <a:off x="4996872" y="1365768"/>
            <a:ext cx="2331273" cy="1018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224" y="0"/>
                </a:moveTo>
                <a:lnTo>
                  <a:pt x="21600" y="10800"/>
                </a:lnTo>
                <a:lnTo>
                  <a:pt x="13224" y="21600"/>
                </a:lnTo>
                <a:lnTo>
                  <a:pt x="13224" y="18736"/>
                </a:lnTo>
                <a:lnTo>
                  <a:pt x="0" y="18736"/>
                </a:lnTo>
                <a:lnTo>
                  <a:pt x="6887" y="2864"/>
                </a:lnTo>
                <a:lnTo>
                  <a:pt x="13224" y="2864"/>
                </a:lnTo>
                <a:close/>
              </a:path>
            </a:pathLst>
          </a:custGeom>
          <a:gradFill>
            <a:gsLst>
              <a:gs pos="0">
                <a:srgbClr val="FFC203"/>
              </a:gs>
              <a:gs pos="36657">
                <a:srgbClr val="FF7D25"/>
              </a:gs>
              <a:gs pos="77153">
                <a:srgbClr val="FF3847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1352661" y="1128314"/>
            <a:ext cx="3831814" cy="1384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меют </a:t>
            </a:r>
            <a:r>
              <a:rPr lang="ru-RU" dirty="0">
                <a:solidFill>
                  <a:srgbClr val="002060"/>
                </a:solidFill>
                <a:latin typeface="Impact" panose="020B0806030902050204" pitchFamily="34" charset="0"/>
              </a:rPr>
              <a:t>детей 77% опрошенных (одного ребенка – 35,3%, двух детей – 48,9%, трех – 12,7%, четырех и больше – 2,6</a:t>
            </a:r>
            <a:r>
              <a:rPr lang="ru-RU" dirty="0" smtClean="0">
                <a:solidFill>
                  <a:srgbClr val="002060"/>
                </a:solidFill>
                <a:latin typeface="Impact" panose="020B0806030902050204" pitchFamily="34" charset="0"/>
              </a:rPr>
              <a:t>%)</a:t>
            </a:r>
            <a:endParaRPr lang="ru-RU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44217" y="486542"/>
            <a:ext cx="5782917" cy="592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554298" y="410496"/>
            <a:ext cx="11465169" cy="749141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3</a:t>
            </a:r>
            <a:r>
              <a:rPr lang="ru-RU" sz="2200" spc="12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. Ключевые направления деятельности белорусского государства </a:t>
            </a: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2200" spc="12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по </a:t>
            </a:r>
            <a:r>
              <a:rPr lang="ru-RU" sz="2200" spc="12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обеспечению демографической безопасности</a:t>
            </a:r>
            <a:endParaRPr lang="ru-RU" altLang="zh-CN" sz="2200" spc="12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941108" y="1165091"/>
            <a:ext cx="309780" cy="260597"/>
          </a:xfrm>
          <a:prstGeom prst="downArrow">
            <a:avLst/>
          </a:prstGeom>
          <a:solidFill>
            <a:srgbClr val="00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矩形 4"/>
          <p:cNvSpPr/>
          <p:nvPr/>
        </p:nvSpPr>
        <p:spPr>
          <a:xfrm>
            <a:off x="336692" y="1841209"/>
            <a:ext cx="2488194" cy="8925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TextBox 16"/>
          <p:cNvSpPr txBox="1"/>
          <p:nvPr/>
        </p:nvSpPr>
        <p:spPr>
          <a:xfrm>
            <a:off x="418060" y="1971153"/>
            <a:ext cx="2325458" cy="612934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Конституция </a:t>
            </a:r>
            <a:r>
              <a:rPr lang="ru-RU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Республики Беларусь</a:t>
            </a:r>
            <a:endParaRPr lang="ru-RU" altLang="zh-CN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19" name="矩形 4"/>
          <p:cNvSpPr/>
          <p:nvPr/>
        </p:nvSpPr>
        <p:spPr>
          <a:xfrm>
            <a:off x="3249738" y="1862652"/>
            <a:ext cx="2488194" cy="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3379554" y="1908872"/>
            <a:ext cx="2256270" cy="817245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Кодекс </a:t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Республики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браке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и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семье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1" name="矩形 4"/>
          <p:cNvSpPr/>
          <p:nvPr/>
        </p:nvSpPr>
        <p:spPr>
          <a:xfrm>
            <a:off x="6454066" y="1839163"/>
            <a:ext cx="2488194" cy="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6535434" y="1876940"/>
            <a:ext cx="2325458" cy="817245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Указ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Президента Республики 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от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21 января 1998 г. № 46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23" name="矩形 4"/>
          <p:cNvSpPr/>
          <p:nvPr/>
        </p:nvSpPr>
        <p:spPr>
          <a:xfrm>
            <a:off x="9195300" y="1862651"/>
            <a:ext cx="2916000" cy="8299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9265004" y="1732790"/>
            <a:ext cx="2679935" cy="1089660"/>
          </a:xfrm>
          <a:prstGeom prst="roundRect">
            <a:avLst/>
          </a:prstGeom>
          <a:solidFill>
            <a:srgbClr val="000066"/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Программа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социально-экономического развития Республики Беларусь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</a:b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2021–2025 </a:t>
            </a:r>
            <a:r>
              <a:rPr lang="ru-RU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годы</a:t>
            </a:r>
            <a:r>
              <a:rPr lang="ru-RU" altLang="zh-CN" sz="16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itchFamily="34" charset="-122"/>
              </a:rPr>
              <a:t> </a:t>
            </a:r>
            <a:endParaRPr lang="ru-RU" altLang="zh-CN" sz="1600" dirty="0">
              <a:solidFill>
                <a:schemeClr val="bg1"/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1828528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0065415" y="4334781"/>
            <a:ext cx="2" cy="191650"/>
          </a:xfrm>
          <a:prstGeom prst="line">
            <a:avLst/>
          </a:prstGeom>
          <a:ln w="381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66981" y="1461805"/>
            <a:ext cx="8686800" cy="24441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7686317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10436836" y="1505240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488314" y="1529681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1566934" y="2675166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несколько документов 37"/>
          <p:cNvSpPr/>
          <p:nvPr/>
        </p:nvSpPr>
        <p:spPr>
          <a:xfrm>
            <a:off x="93868" y="2980590"/>
            <a:ext cx="2737207" cy="3032284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38546" y="3787767"/>
            <a:ext cx="2230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«Брак как союз женщины и мужчины, семья, материнство, отцовство и детство находятся под защитой государства»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4507689" y="2692589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Блок-схема: несколько документов 67"/>
          <p:cNvSpPr/>
          <p:nvPr/>
        </p:nvSpPr>
        <p:spPr>
          <a:xfrm>
            <a:off x="3075918" y="2980589"/>
            <a:ext cx="2731901" cy="3032284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3075918" y="4104316"/>
            <a:ext cx="23273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З</a:t>
            </a: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аконодательство </a:t>
            </a:r>
            <a:b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sz="1500" dirty="0" smtClean="0">
                <a:solidFill>
                  <a:srgbClr val="000066"/>
                </a:solidFill>
                <a:latin typeface="Impact" panose="020B0806030902050204" pitchFamily="34" charset="0"/>
              </a:rPr>
              <a:t>о </a:t>
            </a:r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браке и семье </a:t>
            </a: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7655652" y="2692589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Блок-схема: несколько документов 73"/>
          <p:cNvSpPr/>
          <p:nvPr/>
        </p:nvSpPr>
        <p:spPr>
          <a:xfrm>
            <a:off x="6286883" y="3011385"/>
            <a:ext cx="2689678" cy="3001488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6309277" y="4126811"/>
            <a:ext cx="23770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>
                <a:solidFill>
                  <a:srgbClr val="000066"/>
                </a:solidFill>
                <a:latin typeface="Impact" panose="020B0806030902050204" pitchFamily="34" charset="0"/>
              </a:rPr>
              <a:t>Основные направления государственной семейной политики</a:t>
            </a: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10543425" y="2755452"/>
            <a:ext cx="0" cy="2880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Блок-схема: несколько документов 76"/>
          <p:cNvSpPr/>
          <p:nvPr/>
        </p:nvSpPr>
        <p:spPr>
          <a:xfrm>
            <a:off x="9455624" y="3079582"/>
            <a:ext cx="2655675" cy="3664118"/>
          </a:xfrm>
          <a:prstGeom prst="flowChartMultidocument">
            <a:avLst/>
          </a:prstGeom>
          <a:solidFill>
            <a:schemeClr val="bg1"/>
          </a:solidFill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77"/>
          <p:cNvSpPr txBox="1"/>
          <p:nvPr/>
        </p:nvSpPr>
        <p:spPr>
          <a:xfrm>
            <a:off x="9563957" y="3768993"/>
            <a:ext cx="2178685" cy="241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500" kern="1200">
                <a:solidFill>
                  <a:srgbClr val="000066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«Здоровье народа и демографическая безопасность Республики Беларусь» на 2021–2025 годы,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500" kern="1200">
                <a:solidFill>
                  <a:srgbClr val="000066"/>
                </a:solidFill>
                <a:effectLst/>
                <a:latin typeface="Impact" panose="020B080603090205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иные государственные программы и национальные планы </a:t>
            </a:r>
            <a:endParaRPr lang="ru-RU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19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628629" y="175112"/>
            <a:ext cx="114168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000" dirty="0">
                <a:solidFill>
                  <a:srgbClr val="002060"/>
                </a:solidFill>
                <a:latin typeface="Impact" panose="020B0806030902050204" pitchFamily="34" charset="0"/>
              </a:rPr>
              <a:t>4. Социальная защита матери и ребенка</a:t>
            </a:r>
          </a:p>
        </p:txBody>
      </p:sp>
      <p:cxnSp>
        <p:nvCxnSpPr>
          <p:cNvPr id="3" name="直接连接符 13"/>
          <p:cNvCxnSpPr/>
          <p:nvPr/>
        </p:nvCxnSpPr>
        <p:spPr>
          <a:xfrm>
            <a:off x="1186961" y="698332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92469" y="855310"/>
            <a:ext cx="107529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система государственных пособий;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2469" y="1955580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субсидии; 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930993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92469" y="2526591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адресная социальная помощь;</a:t>
            </a:r>
          </a:p>
        </p:txBody>
      </p: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92469" y="3634070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программы, реализуемые в территориальных центрах;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257300" y="4802105"/>
            <a:ext cx="10840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Национальная комиссия по правам ребенка;</a:t>
            </a:r>
          </a:p>
        </p:txBody>
      </p: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1257300" y="4225817"/>
            <a:ext cx="108408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гарантии в трудовой сфере;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39713" y="5395492"/>
            <a:ext cx="1080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межведомственная работа по сдерживанию социального сиротства;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39713" y="5948804"/>
            <a:ext cx="1080571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сокращение интернатных и развитие семейных форм устройства детей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2469" y="1389455"/>
            <a:ext cx="107529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программа семейного капитала;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2469" y="3059541"/>
            <a:ext cx="107529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0066"/>
                </a:solidFill>
                <a:latin typeface="Impact" panose="020B0806030902050204" pitchFamily="34" charset="0"/>
              </a:rPr>
              <a:t>социальные услуги;</a:t>
            </a:r>
          </a:p>
        </p:txBody>
      </p:sp>
    </p:spTree>
    <p:extLst>
      <p:ext uri="{BB962C8B-B14F-4D97-AF65-F5344CB8AC3E}">
        <p14:creationId xmlns:p14="http://schemas.microsoft.com/office/powerpoint/2010/main" val="376913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072659" y="293117"/>
            <a:ext cx="11298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6.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 Формирование ценностей </a:t>
            </a:r>
            <a:r>
              <a:rPr lang="ru-RU" sz="2800" dirty="0" smtClean="0">
                <a:solidFill>
                  <a:srgbClr val="002060"/>
                </a:solidFill>
                <a:latin typeface="Impact" panose="020B0806030902050204" pitchFamily="34" charset="0"/>
              </a:rPr>
              <a:t>семьи</a:t>
            </a:r>
            <a:r>
              <a:rPr lang="ru-RU" sz="2800" dirty="0">
                <a:solidFill>
                  <a:srgbClr val="002060"/>
                </a:solidFill>
                <a:latin typeface="Impact" panose="020B0806030902050204" pitchFamily="34" charset="0"/>
              </a:rPr>
              <a:t>, брака, материнства и отцовства </a:t>
            </a:r>
          </a:p>
        </p:txBody>
      </p:sp>
      <p:cxnSp>
        <p:nvCxnSpPr>
          <p:cNvPr id="3" name="直接连接符 13"/>
          <p:cNvCxnSpPr/>
          <p:nvPr/>
        </p:nvCxnSpPr>
        <p:spPr>
          <a:xfrm>
            <a:off x="2250830" y="816337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45221" y="1126900"/>
            <a:ext cx="107265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День семьи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(15 мая)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, День матери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(14 октября)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, День отца </a:t>
            </a: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(21 октября)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 </a:t>
            </a: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930993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371596" y="3534070"/>
            <a:ext cx="10700242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общественных объединений: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Федерация профсоюзов Беларуси (оказание единовременной материальной помощи, конкурсные программы, Республиканская 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профсоюзная акция </a:t>
            </a:r>
            <a:r>
              <a:rPr lang="ru-RU" sz="1400" spc="100" dirty="0">
                <a:solidFill>
                  <a:srgbClr val="000066"/>
                </a:solidFill>
                <a:latin typeface="Impact" panose="020B0806030902050204" pitchFamily="34" charset="0"/>
              </a:rPr>
              <a:t>«Поздравим маму вместе!», инициатива «Компании, дружественные </a:t>
            </a: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родителям» и т.п.);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Белорусский союз женщин (создание Музеев матери, региональный фестиваль «Семьи за мир и созидание!», акция «Моя семья – моя страна» и т.п.);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др. общественные объединения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345220" y="5461697"/>
            <a:ext cx="10700213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</a:t>
            </a:r>
            <a:r>
              <a:rPr lang="ru-RU" sz="2000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государственных средств </a:t>
            </a:r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массовой информации: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конкурс среди печатных и электронных средств массовой информации «Крепка семья – крепка держава»;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фотоконкурс «Счастливая семья»;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120" dirty="0">
                <a:solidFill>
                  <a:srgbClr val="000066"/>
                </a:solidFill>
                <a:latin typeface="Impact" panose="020B0806030902050204" pitchFamily="34" charset="0"/>
              </a:rPr>
              <a:t>телевизионный проект «Родные люди» и др.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8846" y="1750715"/>
            <a:ext cx="10752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10" dirty="0">
                <a:solidFill>
                  <a:srgbClr val="000066"/>
                </a:solidFill>
                <a:latin typeface="Impact" panose="020B0806030902050204" pitchFamily="34" charset="0"/>
              </a:rPr>
              <a:t>Деятельность учреждений образования: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учебные программы факультативных занятий для учеников 9-10 классов школ «Основы семейной жизни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»; </a:t>
            </a:r>
            <a:endParaRPr lang="ru-RU" sz="1400" spc="110" dirty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spc="11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проект «Родительский университет» </a:t>
            </a:r>
            <a:r>
              <a:rPr lang="ru-RU" sz="1400" spc="110" dirty="0" smtClean="0">
                <a:solidFill>
                  <a:srgbClr val="000066"/>
                </a:solidFill>
                <a:latin typeface="Impact" panose="020B0806030902050204" pitchFamily="34" charset="0"/>
              </a:rPr>
              <a:t>и др.</a:t>
            </a:r>
            <a:endParaRPr kumimoji="0" lang="ru-RU" sz="1400" b="0" i="0" u="none" strike="noStrike" kern="1200" cap="none" spc="110" normalizeH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Impact" panose="020B0806030902050204" pitchFamily="34" charset="0"/>
              <a:ea typeface="宋体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596" y="2901344"/>
            <a:ext cx="107002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spc="120" dirty="0">
                <a:solidFill>
                  <a:srgbClr val="000066"/>
                </a:solidFill>
                <a:latin typeface="Impact" panose="020B0806030902050204" pitchFamily="34" charset="0"/>
              </a:rPr>
              <a:t>Республиканский конкурс «Семья года» </a:t>
            </a:r>
          </a:p>
        </p:txBody>
      </p:sp>
      <p:sp>
        <p:nvSpPr>
          <p:cNvPr id="20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38007" y="104289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1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48" y="5687930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2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49" y="4011399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3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49" y="1843254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24" name="Chevron 2">
            <a:extLst>
              <a:ext uri="{FF2B5EF4-FFF2-40B4-BE49-F238E27FC236}">
                <a16:creationId xmlns:a16="http://schemas.microsoft.com/office/drawing/2014/main" xmlns="" id="{A5FCB368-9CD1-48C8-9F6E-9031B75DF192}"/>
              </a:ext>
            </a:extLst>
          </p:cNvPr>
          <p:cNvSpPr/>
          <p:nvPr/>
        </p:nvSpPr>
        <p:spPr>
          <a:xfrm rot="5400000">
            <a:off x="528250" y="2854715"/>
            <a:ext cx="505591" cy="499209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1186961" y="316928"/>
            <a:ext cx="1080572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0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7</a:t>
            </a:r>
            <a:r>
              <a:rPr lang="ru-RU" sz="30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. </a:t>
            </a:r>
            <a:r>
              <a:rPr lang="ru-RU" sz="3000" b="1" spc="120" dirty="0" smtClean="0">
                <a:solidFill>
                  <a:srgbClr val="000066"/>
                </a:solidFill>
                <a:latin typeface="Impact" panose="020B0806030902050204" pitchFamily="34" charset="0"/>
              </a:rPr>
              <a:t> Республика Беларусь </a:t>
            </a:r>
            <a:r>
              <a:rPr lang="ru-RU" sz="3000" b="1" spc="120" dirty="0">
                <a:solidFill>
                  <a:srgbClr val="000066"/>
                </a:solidFill>
                <a:latin typeface="Impact" panose="020B0806030902050204" pitchFamily="34" charset="0"/>
              </a:rPr>
              <a:t>в международных рейтингах </a:t>
            </a:r>
            <a:endParaRPr lang="ru-RU" sz="3000" b="1" spc="120" dirty="0" smtClean="0">
              <a:solidFill>
                <a:srgbClr val="000066"/>
              </a:solidFill>
              <a:latin typeface="Impact" panose="020B0806030902050204" pitchFamily="34" charset="0"/>
            </a:endParaRPr>
          </a:p>
          <a:p>
            <a:pPr algn="ctr">
              <a:buNone/>
            </a:pPr>
            <a:endParaRPr lang="ru-RU" sz="3000" dirty="0">
              <a:solidFill>
                <a:srgbClr val="002060"/>
              </a:solidFill>
              <a:latin typeface="Impact" panose="020B0806030902050204" pitchFamily="34" charset="0"/>
            </a:endParaRPr>
          </a:p>
        </p:txBody>
      </p:sp>
      <p:cxnSp>
        <p:nvCxnSpPr>
          <p:cNvPr id="3" name="直接连接符 13"/>
          <p:cNvCxnSpPr/>
          <p:nvPr/>
        </p:nvCxnSpPr>
        <p:spPr>
          <a:xfrm>
            <a:off x="1870290" y="870926"/>
            <a:ext cx="943906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3238" y="1170753"/>
            <a:ext cx="117787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стран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по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эффективности системы здравоохранения Беларусь в 2020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35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/>
            </a:r>
            <a:b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</a:b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среди 57 стран. </a:t>
            </a:r>
            <a:endParaRPr lang="ru-RU" sz="2000" dirty="0">
              <a:solidFill>
                <a:srgbClr val="000066"/>
              </a:solidFill>
              <a:latin typeface="Impact" panose="020B0806030902050204" pitchFamily="34" charset="0"/>
            </a:endParaRPr>
          </a:p>
        </p:txBody>
      </p:sp>
      <p:cxnSp>
        <p:nvCxnSpPr>
          <p:cNvPr id="7" name="直接连接符 26"/>
          <p:cNvCxnSpPr/>
          <p:nvPr/>
        </p:nvCxnSpPr>
        <p:spPr>
          <a:xfrm>
            <a:off x="50518" y="2825584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04443" y="1947015"/>
            <a:ext cx="1177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стран с лучшими системами здравоохранения Беларусь в 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57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89 стран. </a:t>
            </a:r>
          </a:p>
        </p:txBody>
      </p:sp>
      <p:cxnSp>
        <p:nvCxnSpPr>
          <p:cNvPr id="9" name="直接连接符 26"/>
          <p:cNvCxnSpPr/>
          <p:nvPr/>
        </p:nvCxnSpPr>
        <p:spPr>
          <a:xfrm>
            <a:off x="-2590" y="4116811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04444" y="3015819"/>
            <a:ext cx="117875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индексу охвата основными услугами здравоохранения Беларусь в 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54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204 стран.</a:t>
            </a:r>
          </a:p>
        </p:txBody>
      </p:sp>
      <p:cxnSp>
        <p:nvCxnSpPr>
          <p:cNvPr id="12" name="直接连接符 26"/>
          <p:cNvCxnSpPr/>
          <p:nvPr/>
        </p:nvCxnSpPr>
        <p:spPr>
          <a:xfrm>
            <a:off x="50518" y="532474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13238" y="4399782"/>
            <a:ext cx="1177876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перинатальной смертности Беларусь по итогам 2019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-15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53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стран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с наиболее низкими показателями.</a:t>
            </a:r>
          </a:p>
        </p:txBody>
      </p:sp>
      <p:cxnSp>
        <p:nvCxnSpPr>
          <p:cNvPr id="14" name="直接连接符 26"/>
          <p:cNvCxnSpPr/>
          <p:nvPr/>
        </p:nvCxnSpPr>
        <p:spPr>
          <a:xfrm>
            <a:off x="-2591" y="6518798"/>
            <a:ext cx="12192000" cy="2777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382464" y="3632903"/>
            <a:ext cx="117981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младенческой смертности Беларусь по итогам 2021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-10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236 стран с наиболее низкими показателями.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238" y="5269869"/>
            <a:ext cx="117497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По показателю неонатальной смертности Беларусь по итогам 2020 года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вошла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en-US" dirty="0">
                <a:solidFill>
                  <a:srgbClr val="C00000"/>
                </a:solidFill>
                <a:latin typeface="Impact" panose="020B0806030902050204" pitchFamily="34" charset="0"/>
              </a:rPr>
              <a:t>top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-5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из 53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стран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с наиболее низкими показателями.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177" y="6203017"/>
            <a:ext cx="11749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счастливого детства Беларусь </a:t>
            </a:r>
            <a:r>
              <a:rPr lang="ru-RU" dirty="0" smtClean="0">
                <a:solidFill>
                  <a:srgbClr val="000066"/>
                </a:solidFill>
                <a:latin typeface="Impact" panose="020B0806030902050204" pitchFamily="34" charset="0"/>
              </a:rPr>
              <a:t>в 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2021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35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среди 186 стран.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4443" y="2432681"/>
            <a:ext cx="117761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В рейтинге лучших стран мира для рождения ребенка Беларусь в 2020 году заняла </a:t>
            </a:r>
            <a:r>
              <a:rPr lang="ru-RU" dirty="0">
                <a:solidFill>
                  <a:srgbClr val="C00000"/>
                </a:solidFill>
                <a:latin typeface="Impact" panose="020B0806030902050204" pitchFamily="34" charset="0"/>
              </a:rPr>
              <a:t>40</a:t>
            </a:r>
            <a:r>
              <a:rPr lang="ru-RU" dirty="0">
                <a:solidFill>
                  <a:srgbClr val="000066"/>
                </a:solidFill>
                <a:latin typeface="Impact" panose="020B0806030902050204" pitchFamily="34" charset="0"/>
              </a:rPr>
              <a:t> место из 180 стран.</a:t>
            </a:r>
          </a:p>
        </p:txBody>
      </p:sp>
    </p:spTree>
    <p:extLst>
      <p:ext uri="{BB962C8B-B14F-4D97-AF65-F5344CB8AC3E}">
        <p14:creationId xmlns:p14="http://schemas.microsoft.com/office/powerpoint/2010/main" val="19775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477">
        <p14:gallery dir="l"/>
      </p:transition>
    </mc:Choice>
    <mc:Fallback xmlns="">
      <p:transition spd="slow" advTm="254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8|1|1|1.5|2.2|1.8|1.8|1|1.1|1.6|0.9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735</Words>
  <Application>Microsoft Office PowerPoint</Application>
  <PresentationFormat>Произвольный</PresentationFormat>
  <Paragraphs>111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        ДЕМОГРАФИЧЕСКАЯ БЕЗОПАСНОСТЬ –  ОСНОВА ПРОЦВЕТАНИЯ ОБЩЕСТВА,  ГЛАВНОЕ УСЛОВИЕ  РАЗВИТИЯ ГОСУДАРСТВА   единый день  информирования населения  июль 2023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ДИАЛОГОВАЯ ПЛОЩАДКА</dc:title>
  <dc:creator>Высоцкая Снежана Сергеевна</dc:creator>
  <cp:lastModifiedBy>RePack by Diakov</cp:lastModifiedBy>
  <cp:revision>197</cp:revision>
  <cp:lastPrinted>2023-06-28T15:14:24Z</cp:lastPrinted>
  <dcterms:created xsi:type="dcterms:W3CDTF">2023-06-27T13:11:58Z</dcterms:created>
  <dcterms:modified xsi:type="dcterms:W3CDTF">2023-07-11T13:06:23Z</dcterms:modified>
</cp:coreProperties>
</file>